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4" r:id="rId8"/>
    <p:sldId id="267" r:id="rId9"/>
    <p:sldId id="268" r:id="rId10"/>
    <p:sldId id="261" r:id="rId11"/>
    <p:sldId id="265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  <a:srgbClr val="FFFFFF"/>
    <a:srgbClr val="FFFF00"/>
    <a:srgbClr val="3399FF"/>
    <a:srgbClr val="DDE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DAFFB-9D18-4329-87A3-95D91632FFC5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C9735B-4A04-4576-B629-624B922A92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755D9-943A-4A32-A2E0-8C1B547667A1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32F2C-EB78-4B39-86C9-7739651BD1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5F0E9-D5D7-4D5D-99DE-A783E075B439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5234C-1A91-40D0-9A9D-61355E8CBA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1FF42-48B5-4A8D-A32E-AE2C2F2B47CB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8A508-C2D7-4D50-B4C5-CB7EA1CEF37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90B5C-BFFD-49B0-996A-5B0391D15A82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62C60-3D8E-4B5E-87DA-2C0A86B260C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1D763-CB23-4A46-B8D6-B7C927CF2A77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18937-1A0B-47EA-A229-03C3DAF5437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37C27-18CD-4003-B19E-06CFB61E0DB8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D3F6E-B647-45B1-9686-C4E258269FC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1C812-CC0C-4177-9701-53CDED32E65F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3B58-0DC8-4444-BCF4-7EBEF3C516C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11E77F-590E-4710-9EB9-FBF99B0B9B50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33E8E-C828-4B81-A53B-6AE3C8DA33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0B097-1DA7-414B-B550-ED82BD06F73E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B9BA5-FDE9-4299-BA91-2A1BF2C7410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BF47B-CA89-4AE5-82E9-8A5A8C82C543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22333-A945-4E66-8448-DD7AD230016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A290C90-0387-425A-98DD-02302C5E08B7}" type="datetimeFigureOut">
              <a:rPr lang="cs-CZ" smtClean="0"/>
              <a:pPr>
                <a:defRPr/>
              </a:pPr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6736B6F-E047-4ACC-A39C-C6D918876D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Z%C5%A0-a-M%C5%A0-Ji%C5%BEn%C3%AD/464800523590478" TargetMode="External"/><Relationship Id="rId2" Type="http://schemas.openxmlformats.org/officeDocument/2006/relationships/hyperlink" Target="http://www.zsjizni.clne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07_Profilovky, MS, ZS\0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0" y="183189"/>
            <a:ext cx="6548415" cy="2424597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Nadpis 1"/>
          <p:cNvSpPr>
            <a:spLocks noGrp="1"/>
          </p:cNvSpPr>
          <p:nvPr>
            <p:ph type="ctrTitle"/>
          </p:nvPr>
        </p:nvSpPr>
        <p:spPr>
          <a:xfrm>
            <a:off x="760413" y="260350"/>
            <a:ext cx="7772400" cy="3240088"/>
          </a:xfrm>
        </p:spPr>
        <p:txBody>
          <a:bodyPr>
            <a:normAutofit/>
          </a:bodyPr>
          <a:lstStyle/>
          <a:p>
            <a:r>
              <a:rPr lang="cs-CZ" altLang="cs-CZ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Zápis do 1. třídy pro školní rok</a:t>
            </a:r>
            <a:br>
              <a:rPr lang="cs-CZ" altLang="cs-CZ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cs-CZ" altLang="cs-CZ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2017 – 2018 na ZŠ a MŠ Jižní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288" y="3716338"/>
            <a:ext cx="8208962" cy="19446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Pátek </a:t>
            </a:r>
            <a:r>
              <a:rPr lang="cs-CZ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7</a:t>
            </a:r>
            <a:r>
              <a:rPr lang="cs-CZ" sz="5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 </a:t>
            </a:r>
            <a:r>
              <a:rPr lang="cs-CZ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4</a:t>
            </a:r>
            <a:r>
              <a:rPr lang="cs-CZ" sz="5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 2017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Od 14.00 h – 18.00 h</a:t>
            </a:r>
            <a:endParaRPr lang="cs-CZ" sz="54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197" name="TextovéPole 1"/>
          <p:cNvSpPr txBox="1">
            <a:spLocks noChangeArrowheads="1"/>
          </p:cNvSpPr>
          <p:nvPr/>
        </p:nvSpPr>
        <p:spPr bwMode="auto">
          <a:xfrm>
            <a:off x="250825" y="5827713"/>
            <a:ext cx="828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Pokud ze závažných důvodů (např. nemoc) k zápisu nemůžete, lze dohodnout individuální zápis   - tel. 487 829 310, 608 167 488</a:t>
            </a:r>
          </a:p>
        </p:txBody>
      </p:sp>
      <p:pic>
        <p:nvPicPr>
          <p:cNvPr id="2055" name="Picture 7" descr="X:\Fotky\SkolaJizni\2013-05-09-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70" y="2996952"/>
            <a:ext cx="2238532" cy="298470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zsjizni.clnet.cz/sites/default/files/rod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01008"/>
            <a:ext cx="1020745" cy="10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X:\07_Profilovky, MS, ZS\PROFIL 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3"/>
            <a:ext cx="1837635" cy="1837635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smtClean="0">
                <a:solidFill>
                  <a:srgbClr val="FF0000"/>
                </a:solidFill>
              </a:rPr>
              <a:t>Příprava pro budoucí prvňáčky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76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b="1" dirty="0" smtClean="0"/>
              <a:t>Školička pro předškoláky – zdarma na ZŠ Jižní </a:t>
            </a:r>
            <a:endParaRPr lang="cs-CZ" dirty="0" smtClean="0"/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Každá středa od 12. 4. do 21. 6. 2017 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od 14.45 do 15.30h. 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Hravá příprava budoucích prvňáčků s pedagogy prvního stupně. S sebou: přezůvky</a:t>
            </a:r>
            <a:endParaRPr lang="cs-CZ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cs-CZ" dirty="0" smtClean="0"/>
          </a:p>
        </p:txBody>
      </p:sp>
      <p:pic>
        <p:nvPicPr>
          <p:cNvPr id="18436" name="Picture 4" descr="C:\Users\policer\AppData\Local\Microsoft\Windows\Temporary Internet Files\Content.IE5\PTGT27WZ\MP9004395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25861"/>
            <a:ext cx="1849810" cy="277149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Users\policer\AppData\Local\Microsoft\Windows\Temporary Internet Files\Content.IE5\HOHZLN8Z\MP9004395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2715"/>
            <a:ext cx="1805235" cy="27047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C:\Users\policer\AppData\Local\Microsoft\Windows\Temporary Internet Files\Content.IE5\W0SSKWJS\MP90044237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771775" cy="18478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X:\07_Profilovky, MS, ZS\0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02" y="5897563"/>
            <a:ext cx="259397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320952"/>
          </a:xfrm>
        </p:spPr>
        <p:txBody>
          <a:bodyPr/>
          <a:lstStyle/>
          <a:p>
            <a:r>
              <a:rPr lang="cs-CZ" altLang="cs-CZ" sz="4400" dirty="0" smtClean="0">
                <a:solidFill>
                  <a:schemeClr val="bg2">
                    <a:lumMod val="50000"/>
                  </a:schemeClr>
                </a:solidFill>
              </a:rPr>
              <a:t>Základní škola a Mateřská škola, Česká Lípa, Jižní 1903, příspěvková organizace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133349" y="2636912"/>
            <a:ext cx="4222627" cy="42814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dirty="0" smtClean="0"/>
              <a:t>Jižní 1903 Česká Lípa</a:t>
            </a:r>
          </a:p>
          <a:p>
            <a:pPr marL="0" indent="0">
              <a:buFont typeface="Arial" charset="0"/>
              <a:buNone/>
            </a:pPr>
            <a:r>
              <a:rPr lang="cs-CZ" altLang="cs-CZ" dirty="0" smtClean="0"/>
              <a:t>Tel. 487829310, 487829320</a:t>
            </a:r>
          </a:p>
          <a:p>
            <a:pPr marL="0" indent="0">
              <a:buFont typeface="Arial" charset="0"/>
              <a:buNone/>
            </a:pPr>
            <a:r>
              <a:rPr lang="cs-CZ" altLang="cs-CZ" dirty="0" smtClean="0"/>
              <a:t>zsjizni@seznam.cz</a:t>
            </a:r>
          </a:p>
          <a:p>
            <a:pPr marL="0" indent="0">
              <a:buFont typeface="Arial" charset="0"/>
              <a:buNone/>
            </a:pPr>
            <a:r>
              <a:rPr lang="cs-CZ" altLang="cs-CZ" dirty="0" smtClean="0">
                <a:hlinkClick r:id="rId2"/>
              </a:rPr>
              <a:t>http://www.zsjizni.clnet.cz/</a:t>
            </a:r>
            <a:endParaRPr lang="cs-CZ" altLang="cs-CZ" dirty="0" smtClean="0"/>
          </a:p>
          <a:p>
            <a:pPr marL="0" indent="0">
              <a:buFont typeface="Arial" charset="0"/>
              <a:buNone/>
            </a:pPr>
            <a:r>
              <a:rPr lang="cs-CZ" altLang="cs-CZ" sz="1200" dirty="0">
                <a:hlinkClick r:id="rId3"/>
              </a:rPr>
              <a:t>https://</a:t>
            </a:r>
            <a:r>
              <a:rPr lang="cs-CZ" altLang="cs-CZ" sz="1200" dirty="0" smtClean="0">
                <a:hlinkClick r:id="rId3"/>
              </a:rPr>
              <a:t>www.facebook.com/pages/Z%C5%A0-a-M%C5%A0-Ji%C5%BEn%C3%AD/464800523590478</a:t>
            </a:r>
            <a:endParaRPr lang="cs-CZ" altLang="cs-CZ" sz="1200" dirty="0" smtClean="0"/>
          </a:p>
          <a:p>
            <a:pPr marL="0" indent="0">
              <a:buFont typeface="Arial" charset="0"/>
              <a:buNone/>
            </a:pPr>
            <a:endParaRPr lang="cs-CZ" altLang="cs-CZ" sz="1200" dirty="0" smtClean="0"/>
          </a:p>
          <a:p>
            <a:pPr marL="0" indent="0">
              <a:buFont typeface="Arial" charset="0"/>
              <a:buNone/>
            </a:pPr>
            <a:endParaRPr lang="cs-CZ" altLang="cs-CZ" dirty="0" smtClean="0"/>
          </a:p>
        </p:txBody>
      </p:sp>
      <p:pic>
        <p:nvPicPr>
          <p:cNvPr id="1026" name="Picture 2" descr="http://www.zsjizni.clnet.cz/sites/default/files/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50" y="2708920"/>
            <a:ext cx="2993841" cy="21031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sjizni.clnet.cz/sites/default/files/rodi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5" y="5013176"/>
            <a:ext cx="1196036" cy="12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X:\07_Profilovky, MS, ZS\01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97" y="5803282"/>
            <a:ext cx="2593975" cy="9604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07_Profilovky, MS, ZS\0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91518"/>
            <a:ext cx="259397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olicer\Desktop\1000343_530861450317718_156749630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23606"/>
            <a:ext cx="5790284" cy="43427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0375" y="381000"/>
            <a:ext cx="7993063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Bude nám ctí a radostí, když si vyberete  právě naši základní školu.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Pohádkový zápis do </a:t>
            </a:r>
            <a:br>
              <a:rPr lang="cs-CZ" altLang="cs-CZ" dirty="0" smtClean="0"/>
            </a:br>
            <a:r>
              <a:rPr lang="cs-CZ" altLang="cs-CZ" dirty="0" smtClean="0"/>
              <a:t>1. třídy</a:t>
            </a:r>
          </a:p>
        </p:txBody>
      </p:sp>
      <p:pic>
        <p:nvPicPr>
          <p:cNvPr id="9219" name="Picture 4" descr="C:\Users\policer\Desktop\Nová složka (2)\004_zapis_poha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31950"/>
            <a:ext cx="5364163" cy="402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policer\Desktop\Nová složka (2)\Holaso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57313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Users\policer\Desktop\Nová složka (2)\živčá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98925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X:\07_Profilovky, MS, ZS\0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856051"/>
            <a:ext cx="2593975" cy="96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51216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2060"/>
                </a:solidFill>
              </a:rPr>
              <a:t>Co je nutné u zápisu a případné žádosti o odklad doložit?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dirty="0" smtClean="0"/>
              <a:t> občanský průkaz zákonného zástupce dítěte a rodný list        budoucího prvňáčka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342900" lvl="4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3200" dirty="0" smtClean="0"/>
              <a:t> při žádosti o odklad povinné školní docházky – </a:t>
            </a:r>
            <a:r>
              <a:rPr lang="cs-CZ" sz="3200" dirty="0" smtClean="0">
                <a:solidFill>
                  <a:srgbClr val="FF0000"/>
                </a:solidFill>
              </a:rPr>
              <a:t>doporučení PPP a dětského  lékaře </a:t>
            </a:r>
          </a:p>
          <a:p>
            <a:pPr marL="0" lvl="4" indent="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    (obě doporučení !!!)</a:t>
            </a:r>
          </a:p>
          <a:p>
            <a:pPr marL="342900" lvl="4" indent="-3429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cs-CZ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dirty="0" smtClean="0"/>
              <a:t> k zápisu musí přijít děti, které dovrší do 31. 8. 2017 šest let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cs-CZ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dirty="0" smtClean="0"/>
              <a:t> mohou přijít i děti </a:t>
            </a:r>
            <a:r>
              <a:rPr lang="cs-CZ" dirty="0" err="1" smtClean="0"/>
              <a:t>nešestileté</a:t>
            </a:r>
            <a:r>
              <a:rPr lang="cs-CZ" dirty="0" smtClean="0"/>
              <a:t> – nutno doložit doporučení PPP.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</p:txBody>
      </p:sp>
      <p:pic>
        <p:nvPicPr>
          <p:cNvPr id="2050" name="Picture 2" descr="X:\07_Profilovky, MS, ZS\0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827258"/>
            <a:ext cx="259397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1720"/>
            <a:ext cx="10081338" cy="144895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Odklad školní docházky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35280" cy="4198114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Je nutné doložit ( nejpozději do 31. 5. 2017) 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Tx/>
              <a:buAutoNum type="arabicPeriod"/>
              <a:defRPr/>
            </a:pPr>
            <a:r>
              <a:rPr lang="cs-CZ" dirty="0" smtClean="0"/>
              <a:t> Doporučení odborného ( dětského lékaře)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2. Doporučení </a:t>
            </a:r>
            <a:r>
              <a:rPr lang="cs-CZ" dirty="0" err="1" smtClean="0"/>
              <a:t>pedagogicko</a:t>
            </a:r>
            <a:r>
              <a:rPr lang="cs-CZ" dirty="0" smtClean="0"/>
              <a:t> – psychologické poradny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2292" name="Picture 4" descr="C:\Users\policer\AppData\Local\Microsoft\Windows\Temporary Internet Files\Content.IE5\7YJ5OUL1\MP9003988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62" y="3405728"/>
            <a:ext cx="2822736" cy="2017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3" name="Picture 5" descr="C:\Users\policer\AppData\Local\Microsoft\Windows\Temporary Internet Files\Content.IE5\7YJ5OUL1\MP9002897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592288" cy="170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X:\07_Profilovky, MS, ZS\01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25906"/>
            <a:ext cx="2808312" cy="103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Školní zralost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Vážení rodiče,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dítě vstupující do prvního ročníku základní školy by mělo být pro školu zralé a připravené, aby bez velkých potíží a trápení zvládlo její nároky a zátěž. Posouzení školní zralosti může být někdy obtížné, v takových případech je vhodnější ponechat rozhodnutí na </a:t>
            </a:r>
            <a:r>
              <a:rPr lang="cs-CZ" dirty="0" err="1"/>
              <a:t>pedagogicko</a:t>
            </a:r>
            <a:r>
              <a:rPr lang="cs-CZ" dirty="0"/>
              <a:t> – psychologické poradně. Pro vaše děti bude vstup do první třídy úspěšný a snadnější, pokud budete vědět, jak má být připraveno. </a:t>
            </a:r>
          </a:p>
        </p:txBody>
      </p:sp>
      <p:pic>
        <p:nvPicPr>
          <p:cNvPr id="13316" name="Picture 4" descr="C:\Program Files\Microsoft Office\MEDIA\CAGCAT10\j029917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4813"/>
            <a:ext cx="116998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policer\AppData\Local\Microsoft\Windows\Temporary Internet Files\Content.IE5\HOHZLN8Z\MP90043948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381000"/>
            <a:ext cx="15446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X:\07_Profilovky, MS, ZS\01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05264"/>
            <a:ext cx="259397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7950" y="115888"/>
          <a:ext cx="8856663" cy="6621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663"/>
              </a:tblGrid>
              <a:tr h="75958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Dítě rozumí mluvené řeči - pokynům a různým sdělením, vyjadřuje se srozumitelně ve větách a jednoduchých souvětích, komunikuje s dospělými, dokáže spontánně popisovat různé události, poznatky, nápady, klade otázky, umí vyprávět o rodičích, sourozencích, má přiměřeně širokou slovní zásobu.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28811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Orientuje se v okolí, zná svoji adresu, jména a povolání rodičů, svůj věk.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5762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Dítě začíná myslet logicky (na konkrétních předmětech a při konkrétních činnostech), svět chápe realisticky, dokáže pochopit, že z pozice někoho jiného se může situace jevit odlišně.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5720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Dítě rozumí číselnému pojmu – např. spočítá pastelky (do 5ti), seřadí čísla od nejmenšího po největší, vyjmenuje řadu čísel, chápe pojmy hodně - málo, méně - více, má rozvinutou paměť pro čísla.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50695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Dítě dokáže rozlišit zvukovou i zrakovou podobu slov, rozloží slovo na jednotlivá písmena, ví na jaké písmeno začíná slovo, dokáže z jednotlivých písmen složit slovo, rozliší i velmi podobně znějící slova.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66181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Dítě je zralé v grafických projevech a tělesné obratnosti – je manuálně šikovné, dobře ovládá pohyby svého těla, umí zacházet s nůžkami, držení tužky je správné, tlak na tužku přiměřený, dokáže napodobit tvar tiskacího a psacího písma, umí popsat, co nakreslilo.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44967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Dítě je schopné soustředit se na práci, vydrží pracovat dostatečně dlouho, odolává rušivým podnětům, dokáže překonat únavu.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44967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Dítě bez obtíží navazuje kontakt s cizí osobou, je ochotné komunikovat a kooperovat s ostatními dětmi, ochotně se podřídí autoritě.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44967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Dítě přiměřeně ovládá své emocionální projevy, je schopné odložit splnění svých přání na později, započatou práci se snaží dokončit.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5762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Dítě je schopné pracovat ve skupině dětí na  společném cíli a společně prováděném úkolu, ochotně se zapojuje do kolektivních her, dokáže ustoupit jinému dítěti.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43217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Dítě je samostatné a soběstačné, umí se samo obléknout, najíst, pracuje samostatně – rozumí pokynům.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44967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Dítě dodržuje pravidla chování, podřídí se pokynům dospělého, i když je to pro něj nepříjemné, chápe nutnost řádu a pravidel.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  <a:tr h="44967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Dítě má pozitivní postoj ke škole a učení, těší se do školy, rád si hraje na školu, má zájem o nové věci, klade hodně otázek.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14" marR="3011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36575" y="96838"/>
            <a:ext cx="8229600" cy="4268266"/>
          </a:xfrm>
        </p:spPr>
        <p:txBody>
          <a:bodyPr/>
          <a:lstStyle/>
          <a:p>
            <a:r>
              <a:rPr lang="cs-CZ" sz="1600" b="1" dirty="0">
                <a:effectLst/>
              </a:rPr>
              <a:t>TÝDEN OTEVŘENÝCH DVEŘÍ</a:t>
            </a:r>
            <a:r>
              <a:rPr lang="cs-CZ" sz="1600" b="1" dirty="0"/>
              <a:t>,</a:t>
            </a:r>
            <a:br>
              <a:rPr lang="cs-CZ" sz="1600" b="1" dirty="0"/>
            </a:br>
            <a:r>
              <a:rPr lang="cs-CZ" sz="1600" dirty="0"/>
              <a:t>který pro ně připravila ZŠ Jižní </a:t>
            </a:r>
            <a:r>
              <a:rPr lang="cs-CZ" sz="1600" b="1" dirty="0"/>
              <a:t>na 1. stupni</a:t>
            </a:r>
            <a:r>
              <a:rPr lang="cs-CZ" sz="1600" dirty="0"/>
              <a:t>, a to ve dnech </a:t>
            </a:r>
            <a:r>
              <a:rPr lang="cs-CZ" sz="1600" b="1" dirty="0"/>
              <a:t>20. – 24. března 2017, 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>vždy </a:t>
            </a:r>
            <a:r>
              <a:rPr lang="cs-CZ" sz="1600" b="1" dirty="0"/>
              <a:t>v časech 8:00 – 11:40. 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V tomto týdnu proběhne také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="1" dirty="0" smtClean="0">
                <a:effectLst/>
              </a:rPr>
              <a:t>SETKÁNÍ </a:t>
            </a:r>
            <a:r>
              <a:rPr lang="cs-CZ" sz="1600" b="1" dirty="0">
                <a:effectLst/>
              </a:rPr>
              <a:t>RODIČŮ BUDOUCÍCH PRVŇÁČKŮ S VEDENÍM ŠKOLY</a:t>
            </a:r>
            <a:r>
              <a:rPr lang="cs-CZ" sz="1600" dirty="0"/>
              <a:t> a ukázková hodina s předškoláky, a to </a:t>
            </a:r>
            <a:r>
              <a:rPr lang="cs-CZ" sz="1600" b="1" dirty="0"/>
              <a:t>ve čtvrtek 23. března 2017 od 15:30, </a:t>
            </a:r>
            <a:r>
              <a:rPr lang="cs-CZ" sz="1600" dirty="0"/>
              <a:t>taktéž </a:t>
            </a:r>
            <a:r>
              <a:rPr lang="cs-CZ" sz="1600" b="1" dirty="0"/>
              <a:t>na 1. stupni ZŠ.</a:t>
            </a:r>
            <a:endParaRPr lang="cs-CZ" sz="1600" dirty="0"/>
          </a:p>
        </p:txBody>
      </p:sp>
      <p:pic>
        <p:nvPicPr>
          <p:cNvPr id="16387" name="Picture 4" descr="C:\Users\policer\AppData\Local\Microsoft\Windows\Temporary Internet Files\Content.IE5\W0SSKWJS\MP9004394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64218"/>
            <a:ext cx="2047875" cy="153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6388" name="Picture 5" descr="C:\Users\policer\AppData\Local\Microsoft\Windows\Temporary Internet Files\Content.IE5\T34S20UT\MP9004394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41449"/>
            <a:ext cx="1190581" cy="1783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:\Users\policer\AppData\Local\Microsoft\Windows\Temporary Internet Files\Content.IE5\HOHZLN8Z\MP90043955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41082"/>
            <a:ext cx="1198070" cy="1760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X:\07_Profilovky, MS, ZS\0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33008"/>
            <a:ext cx="259397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policer\AppData\Local\Microsoft\Windows\Temporary Internet Files\Content.IE5\W0SSKWJS\MP9004395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089498" cy="12842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dpis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559675" cy="7207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altLang="cs-CZ" sz="4400" u="sng" dirty="0" smtClean="0">
                <a:solidFill>
                  <a:srgbClr val="0070C0"/>
                </a:solidFill>
              </a:rPr>
              <a:t>A jak to bude při zápisu ?</a:t>
            </a:r>
          </a:p>
        </p:txBody>
      </p:sp>
      <p:sp>
        <p:nvSpPr>
          <p:cNvPr id="17412" name="Podnadpis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569325" cy="5328320"/>
          </a:xfrm>
        </p:spPr>
        <p:txBody>
          <a:bodyPr>
            <a:normAutofit/>
          </a:bodyPr>
          <a:lstStyle/>
          <a:p>
            <a:pPr algn="l"/>
            <a:r>
              <a:rPr lang="cs-CZ" altLang="cs-CZ" dirty="0" smtClean="0">
                <a:solidFill>
                  <a:srgbClr val="0070C0"/>
                </a:solidFill>
              </a:rPr>
              <a:t>Formou hry  a interaktivně projde  dítě i testem školní zralosti.</a:t>
            </a:r>
          </a:p>
          <a:p>
            <a:pPr algn="l"/>
            <a:r>
              <a:rPr lang="cs-CZ" altLang="cs-CZ" sz="2400" dirty="0" smtClean="0">
                <a:solidFill>
                  <a:srgbClr val="FF0000"/>
                </a:solidFill>
              </a:rPr>
              <a:t>Zákonný zástupce vyplní žádost o přijetí do školy.</a:t>
            </a:r>
          </a:p>
          <a:p>
            <a:pPr algn="l"/>
            <a:r>
              <a:rPr lang="cs-CZ" altLang="cs-CZ" dirty="0" smtClean="0">
                <a:solidFill>
                  <a:srgbClr val="0070C0"/>
                </a:solidFill>
              </a:rPr>
              <a:t>Zákonný zástupce vyplní zápisový lístek.</a:t>
            </a:r>
          </a:p>
          <a:p>
            <a:pPr algn="l"/>
            <a:r>
              <a:rPr lang="cs-CZ" altLang="cs-CZ" sz="2400" dirty="0" smtClean="0">
                <a:solidFill>
                  <a:srgbClr val="FF0000"/>
                </a:solidFill>
              </a:rPr>
              <a:t>Dále zákonný zástupce  obdrží registrační číslo, </a:t>
            </a:r>
          </a:p>
          <a:p>
            <a:pPr algn="l"/>
            <a:r>
              <a:rPr lang="cs-CZ" altLang="cs-CZ" sz="2400" dirty="0" smtClean="0">
                <a:solidFill>
                  <a:srgbClr val="FF0000"/>
                </a:solidFill>
              </a:rPr>
              <a:t>pod kterým bude dítě vedeno.</a:t>
            </a:r>
          </a:p>
          <a:p>
            <a:pPr algn="l"/>
            <a:r>
              <a:rPr lang="cs-CZ" altLang="cs-CZ" dirty="0" smtClean="0">
                <a:solidFill>
                  <a:srgbClr val="0070C0"/>
                </a:solidFill>
              </a:rPr>
              <a:t>Váš budoucí prvňáček si odnese pamětní </a:t>
            </a:r>
            <a:r>
              <a:rPr lang="cs-CZ" altLang="cs-CZ" smtClean="0">
                <a:solidFill>
                  <a:srgbClr val="0070C0"/>
                </a:solidFill>
              </a:rPr>
              <a:t>list </a:t>
            </a:r>
          </a:p>
          <a:p>
            <a:pPr algn="l"/>
            <a:r>
              <a:rPr lang="cs-CZ" altLang="cs-CZ" smtClean="0">
                <a:solidFill>
                  <a:srgbClr val="0070C0"/>
                </a:solidFill>
              </a:rPr>
              <a:t>na </a:t>
            </a:r>
            <a:r>
              <a:rPr lang="cs-CZ" altLang="cs-CZ" dirty="0" smtClean="0">
                <a:solidFill>
                  <a:srgbClr val="0070C0"/>
                </a:solidFill>
              </a:rPr>
              <a:t>památku velkého dne.</a:t>
            </a:r>
          </a:p>
          <a:p>
            <a:pPr algn="l"/>
            <a:r>
              <a:rPr lang="cs-CZ" altLang="cs-CZ" sz="2400" dirty="0" smtClean="0">
                <a:solidFill>
                  <a:srgbClr val="FF0000"/>
                </a:solidFill>
              </a:rPr>
              <a:t>Seznam přijatých  dětí bude vyvěšen u hlavního vchodu do školy a na webových stránkách školy (http://www.zsjizni.clnet.cz/).</a:t>
            </a:r>
          </a:p>
          <a:p>
            <a:endParaRPr lang="cs-CZ" altLang="cs-CZ" dirty="0" smtClean="0"/>
          </a:p>
        </p:txBody>
      </p:sp>
      <p:pic>
        <p:nvPicPr>
          <p:cNvPr id="5" name="Picture 2" descr="X:\07_Profilovky, MS, ZS\0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05264"/>
            <a:ext cx="259397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841</TotalTime>
  <Words>618</Words>
  <Application>Microsoft Office PowerPoint</Application>
  <PresentationFormat>Předvádění na obrazovce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Exekutivní</vt:lpstr>
      <vt:lpstr>Zápis do 1. třídy pro školní rok  2017 – 2018 na ZŠ a MŠ Jižní</vt:lpstr>
      <vt:lpstr>Prezentace aplikace PowerPoint</vt:lpstr>
      <vt:lpstr>Pohádkový zápis do  1. třídy</vt:lpstr>
      <vt:lpstr>Co je nutné u zápisu a případné žádosti o odklad doložit?</vt:lpstr>
      <vt:lpstr>Odklad školní docházky </vt:lpstr>
      <vt:lpstr>Školní zralost</vt:lpstr>
      <vt:lpstr>Prezentace aplikace PowerPoint</vt:lpstr>
      <vt:lpstr>TÝDEN OTEVŘENÝCH DVEŘÍ, který pro ně připravila ZŠ Jižní na 1. stupni, a to ve dnech 20. – 24. března 2017,  vždy v časech 8:00 – 11:40.  V tomto týdnu proběhne také  SETKÁNÍ RODIČŮ BUDOUCÍCH PRVŇÁČKŮ S VEDENÍM ŠKOLY a ukázková hodina s předškoláky, a to ve čtvrtek 23. března 2017 od 15:30, taktéž na 1. stupni ZŠ.</vt:lpstr>
      <vt:lpstr>A jak to bude při zápisu ?</vt:lpstr>
      <vt:lpstr>Příprava pro budoucí prvňáčky</vt:lpstr>
      <vt:lpstr>Základní škola a Mateřská škola, Česká Lípa, Jižní 1903, příspěvková organizace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1. třídy pro školní rok  2012 – 2013 na ZŠ a MŠ Jižní</dc:title>
  <dc:creator>policer</dc:creator>
  <cp:lastModifiedBy>Jan Policer</cp:lastModifiedBy>
  <cp:revision>63</cp:revision>
  <dcterms:created xsi:type="dcterms:W3CDTF">2012-01-17T22:06:00Z</dcterms:created>
  <dcterms:modified xsi:type="dcterms:W3CDTF">2017-03-03T07:57:32Z</dcterms:modified>
</cp:coreProperties>
</file>